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1"/>
  </p:sldMasterIdLst>
  <p:sldIdLst>
    <p:sldId id="298" r:id="rId3"/>
    <p:sldId id="299" r:id="rId4"/>
    <p:sldId id="300" r:id="rId5"/>
    <p:sldId id="301" r:id="rId6"/>
    <p:sldId id="302" r:id="rId7"/>
    <p:sldId id="303" r:id="rId8"/>
    <p:sldId id="304" r:id="rId9"/>
    <p:sldId id="305" r:id="rId10"/>
    <p:sldId id="306" r:id="rId11"/>
    <p:sldId id="307" r:id="rId12"/>
    <p:sldId id="308" r:id="rId13"/>
    <p:sldId id="309" r:id="rId14"/>
    <p:sldId id="310" r:id="rId15"/>
    <p:sldId id="311" r:id="rId16"/>
    <p:sldId id="312" r:id="rId17"/>
    <p:sldId id="313" r:id="rId18"/>
    <p:sldId id="314" r:id="rId19"/>
    <p:sldId id="315" r:id="rId20"/>
    <p:sldId id="316" r:id="rId21"/>
    <p:sldId id="317" r:id="rId22"/>
    <p:sldId id="318" r:id="rId23"/>
    <p:sldId id="31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184DA70-C731-4C70-880D-CCD4705E623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cxnSp>
        <p:nvCxnSpPr>
          <p:cNvPr id="9" name="Straight Connector 8"/>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fld id="{97669AF7-7BEB-44E4-9852-375E34362B5B}"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BAAAC38D-0552-4C82-B593-E6124DFADBE2}"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D9DF0F1C-5577-4ACB-BB62-DF8F3C494C7E}" type="datetime1">
              <a:rPr lang="en-US" smtClean="0"/>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1775B394-D9F9-4F0C-B15D-605F45CB9E9F}" type="datetime1">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fld>
            <a:endParaRPr lang="en-US" dirty="0"/>
          </a:p>
        </p:txBody>
      </p:sp>
      <p:cxnSp>
        <p:nvCxnSpPr>
          <p:cNvPr id="10" name="Straight Connector 9"/>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7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hemeOverride" Target="../theme/themeOverride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p:cNvSpPr>
            <a:spLocks noGrp="1" noRot="1" noChangeAspect="1" noMove="1" noResize="1" noEditPoints="1" noAdjustHandles="1" noChangeArrowheads="1" noChangeShapeType="1" noTextEdit="1"/>
          </p:cNvSpPr>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Franklin Gothic Book" panose="020B0503020102020204"/>
              <a:ea typeface="+mn-ea"/>
              <a:cs typeface="+mn-cs"/>
            </a:endParaRPr>
          </a:p>
        </p:txBody>
      </p:sp>
      <p:pic>
        <p:nvPicPr>
          <p:cNvPr id="4" name="Picture 3" descr="A close up of a piece of paper with a pencil laying on top"/>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a:off x="20" y="975"/>
            <a:ext cx="12191980" cy="6858000"/>
          </a:xfrm>
          <a:prstGeom prst="rect">
            <a:avLst/>
          </a:prstGeom>
        </p:spPr>
      </p:pic>
      <p:sp>
        <p:nvSpPr>
          <p:cNvPr id="35" name="Rectangle 34"/>
          <p:cNvSpPr>
            <a:spLocks noGrp="1" noRot="1" noChangeAspect="1" noMove="1" noResize="1" noEditPoints="1" noAdjustHandles="1" noChangeArrowheads="1" noChangeShapeType="1" noTextEdit="1"/>
          </p:cNvSpPr>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Franklin Gothic Book" panose="020B0503020102020204"/>
              <a:ea typeface="+mn-ea"/>
              <a:cs typeface="+mn-cs"/>
            </a:endParaRPr>
          </a:p>
        </p:txBody>
      </p:sp>
      <p:sp>
        <p:nvSpPr>
          <p:cNvPr id="2" name="Title 1"/>
          <p:cNvSpPr>
            <a:spLocks noGrp="1"/>
          </p:cNvSpPr>
          <p:nvPr>
            <p:ph type="ctrTitle"/>
          </p:nvPr>
        </p:nvSpPr>
        <p:spPr>
          <a:xfrm>
            <a:off x="8123416" y="1475234"/>
            <a:ext cx="3214307" cy="2901694"/>
          </a:xfrm>
        </p:spPr>
        <p:txBody>
          <a:bodyPr anchor="b">
            <a:normAutofit fontScale="90000"/>
          </a:bodyPr>
          <a:lstStyle/>
          <a:p>
            <a:r>
              <a:rPr lang="en-US" sz="4400" dirty="0">
                <a:solidFill>
                  <a:schemeClr val="tx1"/>
                </a:solidFill>
              </a:rPr>
              <a:t>RMS Titanic: Learning from a disaster</a:t>
            </a:r>
            <a:endParaRPr lang="en-US" sz="4400" dirty="0">
              <a:solidFill>
                <a:schemeClr val="tx1"/>
              </a:solidFill>
            </a:endParaRPr>
          </a:p>
        </p:txBody>
      </p:sp>
      <p:sp>
        <p:nvSpPr>
          <p:cNvPr id="3" name="Subtitle 2"/>
          <p:cNvSpPr>
            <a:spLocks noGrp="1"/>
          </p:cNvSpPr>
          <p:nvPr>
            <p:ph type="subTitle" idx="1"/>
          </p:nvPr>
        </p:nvSpPr>
        <p:spPr>
          <a:xfrm>
            <a:off x="8123555" y="4229100"/>
            <a:ext cx="3420745" cy="903605"/>
          </a:xfrm>
        </p:spPr>
        <p:txBody>
          <a:bodyPr anchor="t">
            <a:normAutofit/>
          </a:bodyPr>
          <a:lstStyle/>
          <a:p>
            <a:pPr>
              <a:lnSpc>
                <a:spcPct val="100000"/>
              </a:lnSpc>
            </a:pPr>
            <a:endParaRPr lang="en-US" sz="1600" dirty="0"/>
          </a:p>
          <a:p>
            <a:pPr>
              <a:lnSpc>
                <a:spcPct val="100000"/>
              </a:lnSpc>
            </a:pPr>
            <a:r>
              <a:rPr lang="en-US" sz="1600" dirty="0"/>
              <a:t>Yashi Srivastava</a:t>
            </a:r>
            <a:endParaRPr lang="en-US" sz="1600" dirty="0"/>
          </a:p>
          <a:p>
            <a:pPr>
              <a:lnSpc>
                <a:spcPct val="100000"/>
              </a:lnSpc>
            </a:pPr>
            <a:endParaRPr lang="en-US" sz="1600" dirty="0"/>
          </a:p>
        </p:txBody>
      </p:sp>
      <p:cxnSp>
        <p:nvCxnSpPr>
          <p:cNvPr id="37" name="Straight Connector 36"/>
          <p:cNvCxnSpPr>
            <a:cxnSpLocks noGrp="1" noRot="1" noChangeAspect="1" noMove="1" noResize="1" noEditPoints="1" noAdjustHandles="1" noChangeArrowheads="1" noChangeShapeType="1"/>
          </p:cNvCxnSpPr>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p:cNvSpPr>
            <a:spLocks noGrp="1" noRot="1" noChangeAspect="1" noMove="1" noResize="1" noEditPoints="1" noAdjustHandles="1" noChangeArrowheads="1" noChangeShapeType="1" noTextEdit="1"/>
          </p:cNvSpPr>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 Analysis: </a:t>
            </a:r>
            <a:r>
              <a:rPr lang="en-IN" dirty="0" err="1"/>
              <a:t>Pclass</a:t>
            </a:r>
            <a:endParaRPr lang="en-IN" dirty="0"/>
          </a:p>
        </p:txBody>
      </p:sp>
      <p:pic>
        <p:nvPicPr>
          <p:cNvPr id="4" name="Content Placeholder 3"/>
          <p:cNvPicPr>
            <a:picLocks noGrp="1" noChangeAspect="1"/>
          </p:cNvPicPr>
          <p:nvPr>
            <p:ph idx="1"/>
          </p:nvPr>
        </p:nvPicPr>
        <p:blipFill>
          <a:blip r:embed="rId1"/>
          <a:stretch>
            <a:fillRect/>
          </a:stretch>
        </p:blipFill>
        <p:spPr>
          <a:xfrm>
            <a:off x="813194" y="1988683"/>
            <a:ext cx="4694907" cy="4403239"/>
          </a:xfrm>
          <a:prstGeom prst="rect">
            <a:avLst/>
          </a:prstGeom>
        </p:spPr>
      </p:pic>
      <p:sp>
        <p:nvSpPr>
          <p:cNvPr id="5" name="TextBox 4"/>
          <p:cNvSpPr txBox="1"/>
          <p:nvPr/>
        </p:nvSpPr>
        <p:spPr>
          <a:xfrm>
            <a:off x="5939161" y="1988683"/>
            <a:ext cx="5216519" cy="3970318"/>
          </a:xfrm>
          <a:prstGeom prst="rect">
            <a:avLst/>
          </a:prstGeom>
          <a:noFill/>
        </p:spPr>
        <p:txBody>
          <a:bodyPr wrap="square" rtlCol="0">
            <a:spAutoFit/>
          </a:bodyPr>
          <a:lstStyle/>
          <a:p>
            <a:r>
              <a:rPr lang="en-IN" dirty="0"/>
              <a:t>Now the graph on the left shows us that passengers in </a:t>
            </a:r>
            <a:endParaRPr lang="en-IN" dirty="0"/>
          </a:p>
          <a:p>
            <a:pPr marL="285750" indent="-285750">
              <a:buFont typeface="Arial" panose="020B0604020202020204" pitchFamily="34" charset="0"/>
              <a:buChar char="•"/>
            </a:pPr>
            <a:r>
              <a:rPr lang="en-IN" dirty="0"/>
              <a:t>First class have higher probability of surviving than not surviving</a:t>
            </a:r>
            <a:endParaRPr lang="en-IN" dirty="0"/>
          </a:p>
          <a:p>
            <a:endParaRPr lang="en-IN" dirty="0"/>
          </a:p>
          <a:p>
            <a:endParaRPr lang="en-IN" dirty="0"/>
          </a:p>
          <a:p>
            <a:pPr marL="285750" indent="-285750">
              <a:buFont typeface="Arial" panose="020B0604020202020204" pitchFamily="34" charset="0"/>
              <a:buChar char="•"/>
            </a:pPr>
            <a:r>
              <a:rPr lang="en-IN" dirty="0"/>
              <a:t>Second class have almost equal probability of surviving and not surviving</a:t>
            </a:r>
            <a:endParaRPr lang="en-IN" dirty="0"/>
          </a:p>
          <a:p>
            <a:endParaRPr lang="en-IN" dirty="0"/>
          </a:p>
          <a:p>
            <a:endParaRPr lang="en-IN" dirty="0"/>
          </a:p>
          <a:p>
            <a:endParaRPr lang="en-IN" dirty="0"/>
          </a:p>
          <a:p>
            <a:pPr marL="285750" indent="-285750">
              <a:buFont typeface="Arial" panose="020B0604020202020204" pitchFamily="34" charset="0"/>
              <a:buChar char="•"/>
            </a:pPr>
            <a:r>
              <a:rPr lang="en-IN" dirty="0"/>
              <a:t>Third class have higher probability of not surviving than surviving which is opposite of probability of passengers in first class’s survival</a:t>
            </a:r>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 Analysis: Age and Sex</a:t>
            </a:r>
            <a:endParaRPr lang="en-IN" dirty="0"/>
          </a:p>
        </p:txBody>
      </p:sp>
      <p:pic>
        <p:nvPicPr>
          <p:cNvPr id="5" name="Content Placeholder 4"/>
          <p:cNvPicPr>
            <a:picLocks noGrp="1" noChangeAspect="1"/>
          </p:cNvPicPr>
          <p:nvPr>
            <p:ph idx="1"/>
          </p:nvPr>
        </p:nvPicPr>
        <p:blipFill>
          <a:blip r:embed="rId1"/>
          <a:stretch>
            <a:fillRect/>
          </a:stretch>
        </p:blipFill>
        <p:spPr>
          <a:xfrm>
            <a:off x="1097281" y="1906035"/>
            <a:ext cx="3097448" cy="2222082"/>
          </a:xfrm>
        </p:spPr>
      </p:pic>
      <p:pic>
        <p:nvPicPr>
          <p:cNvPr id="7" name="Picture 6"/>
          <p:cNvPicPr>
            <a:picLocks noChangeAspect="1"/>
          </p:cNvPicPr>
          <p:nvPr/>
        </p:nvPicPr>
        <p:blipFill>
          <a:blip r:embed="rId2"/>
          <a:stretch>
            <a:fillRect/>
          </a:stretch>
        </p:blipFill>
        <p:spPr>
          <a:xfrm>
            <a:off x="1097280" y="4128117"/>
            <a:ext cx="3097448" cy="2222082"/>
          </a:xfrm>
          <a:prstGeom prst="rect">
            <a:avLst/>
          </a:prstGeom>
        </p:spPr>
      </p:pic>
      <p:sp>
        <p:nvSpPr>
          <p:cNvPr id="8" name="TextBox 7"/>
          <p:cNvSpPr txBox="1"/>
          <p:nvPr/>
        </p:nvSpPr>
        <p:spPr>
          <a:xfrm>
            <a:off x="4660777" y="2504338"/>
            <a:ext cx="6494903" cy="923330"/>
          </a:xfrm>
          <a:prstGeom prst="rect">
            <a:avLst/>
          </a:prstGeom>
          <a:noFill/>
        </p:spPr>
        <p:txBody>
          <a:bodyPr wrap="square" rtlCol="0">
            <a:spAutoFit/>
          </a:bodyPr>
          <a:lstStyle/>
          <a:p>
            <a:r>
              <a:rPr lang="en-IN" b="1" dirty="0"/>
              <a:t>Female: </a:t>
            </a:r>
            <a:r>
              <a:rPr lang="en-IN" dirty="0"/>
              <a:t>The probability of surviving is higher for females, and particularly very high if age is between 0-4 and 15-42 years of age.</a:t>
            </a:r>
            <a:endParaRPr lang="en-IN" b="1" dirty="0"/>
          </a:p>
        </p:txBody>
      </p:sp>
      <p:sp>
        <p:nvSpPr>
          <p:cNvPr id="9" name="TextBox 8"/>
          <p:cNvSpPr txBox="1"/>
          <p:nvPr/>
        </p:nvSpPr>
        <p:spPr>
          <a:xfrm>
            <a:off x="4694781" y="4638993"/>
            <a:ext cx="6604986" cy="1200329"/>
          </a:xfrm>
          <a:prstGeom prst="rect">
            <a:avLst/>
          </a:prstGeom>
          <a:noFill/>
        </p:spPr>
        <p:txBody>
          <a:bodyPr wrap="square" rtlCol="0">
            <a:spAutoFit/>
          </a:bodyPr>
          <a:lstStyle/>
          <a:p>
            <a:r>
              <a:rPr lang="en-IN" b="1" dirty="0"/>
              <a:t>Male: </a:t>
            </a:r>
            <a:r>
              <a:rPr lang="en-IN" dirty="0"/>
              <a:t>The probability of surviving is lower for males. Only males between the age of 0 - 5, 18 – 38, 44 – 48 years of age. The probability of male surviving is comparable to the males not surviving, which is vice versa of the situation for female survival.</a:t>
            </a:r>
            <a:endParaRPr lang="en-IN" b="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 Analysis: </a:t>
            </a:r>
            <a:r>
              <a:rPr lang="en-IN" dirty="0" err="1"/>
              <a:t>SibSp</a:t>
            </a:r>
            <a:r>
              <a:rPr lang="en-IN" dirty="0"/>
              <a:t> and Parch</a:t>
            </a:r>
            <a:endParaRPr lang="en-IN" dirty="0"/>
          </a:p>
        </p:txBody>
      </p:sp>
      <p:pic>
        <p:nvPicPr>
          <p:cNvPr id="5" name="Content Placeholder 4"/>
          <p:cNvPicPr>
            <a:picLocks noGrp="1" noChangeAspect="1"/>
          </p:cNvPicPr>
          <p:nvPr>
            <p:ph idx="1"/>
          </p:nvPr>
        </p:nvPicPr>
        <p:blipFill>
          <a:blip r:embed="rId1"/>
          <a:stretch>
            <a:fillRect/>
          </a:stretch>
        </p:blipFill>
        <p:spPr>
          <a:xfrm>
            <a:off x="1097280" y="2090444"/>
            <a:ext cx="5006172" cy="1975530"/>
          </a:xfrm>
        </p:spPr>
      </p:pic>
      <p:pic>
        <p:nvPicPr>
          <p:cNvPr id="7" name="Picture 6"/>
          <p:cNvPicPr>
            <a:picLocks noChangeAspect="1"/>
          </p:cNvPicPr>
          <p:nvPr/>
        </p:nvPicPr>
        <p:blipFill>
          <a:blip r:embed="rId2"/>
          <a:stretch>
            <a:fillRect/>
          </a:stretch>
        </p:blipFill>
        <p:spPr>
          <a:xfrm>
            <a:off x="6149504" y="4276354"/>
            <a:ext cx="5006176" cy="1975531"/>
          </a:xfrm>
          <a:prstGeom prst="rect">
            <a:avLst/>
          </a:prstGeom>
        </p:spPr>
      </p:pic>
      <p:pic>
        <p:nvPicPr>
          <p:cNvPr id="9" name="Picture 8"/>
          <p:cNvPicPr>
            <a:picLocks noChangeAspect="1"/>
          </p:cNvPicPr>
          <p:nvPr/>
        </p:nvPicPr>
        <p:blipFill>
          <a:blip r:embed="rId3"/>
          <a:stretch>
            <a:fillRect/>
          </a:stretch>
        </p:blipFill>
        <p:spPr>
          <a:xfrm>
            <a:off x="1097280" y="4276354"/>
            <a:ext cx="5006172" cy="1975531"/>
          </a:xfrm>
          <a:prstGeom prst="rect">
            <a:avLst/>
          </a:prstGeom>
        </p:spPr>
      </p:pic>
      <p:sp>
        <p:nvSpPr>
          <p:cNvPr id="10" name="TextBox 9"/>
          <p:cNvSpPr txBox="1"/>
          <p:nvPr/>
        </p:nvSpPr>
        <p:spPr>
          <a:xfrm>
            <a:off x="6294268" y="2006353"/>
            <a:ext cx="4861412" cy="1477328"/>
          </a:xfrm>
          <a:prstGeom prst="rect">
            <a:avLst/>
          </a:prstGeom>
          <a:noFill/>
        </p:spPr>
        <p:txBody>
          <a:bodyPr wrap="square" rtlCol="0">
            <a:spAutoFit/>
          </a:bodyPr>
          <a:lstStyle/>
          <a:p>
            <a:r>
              <a:rPr lang="en-IN" dirty="0" err="1"/>
              <a:t>SibSp</a:t>
            </a:r>
            <a:r>
              <a:rPr lang="en-IN" dirty="0"/>
              <a:t> and Parch makes much more sense as a single feature than being separate, as it is visible by the three graphs that the relatives graphs shows more equal distributions that </a:t>
            </a:r>
            <a:r>
              <a:rPr lang="en-IN" dirty="0" err="1"/>
              <a:t>SibSp</a:t>
            </a:r>
            <a:r>
              <a:rPr lang="en-IN" dirty="0"/>
              <a:t> and Parch features alone. </a:t>
            </a:r>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 Analysis: Ticket and Cabin</a:t>
            </a:r>
            <a:endParaRPr lang="en-IN" dirty="0"/>
          </a:p>
        </p:txBody>
      </p:sp>
      <p:pic>
        <p:nvPicPr>
          <p:cNvPr id="4" name="Content Placeholder 3"/>
          <p:cNvPicPr>
            <a:picLocks noGrp="1" noChangeAspect="1"/>
          </p:cNvPicPr>
          <p:nvPr>
            <p:ph idx="1"/>
          </p:nvPr>
        </p:nvPicPr>
        <p:blipFill rotWithShape="1">
          <a:blip r:embed="rId1"/>
          <a:srcRect l="24312" t="15233" r="24794" b="72256"/>
          <a:stretch>
            <a:fillRect/>
          </a:stretch>
        </p:blipFill>
        <p:spPr>
          <a:xfrm>
            <a:off x="772061" y="1940513"/>
            <a:ext cx="8428460" cy="1994236"/>
          </a:xfrm>
          <a:prstGeom prst="rect">
            <a:avLst/>
          </a:prstGeom>
        </p:spPr>
      </p:pic>
      <p:pic>
        <p:nvPicPr>
          <p:cNvPr id="5" name="Picture 4"/>
          <p:cNvPicPr>
            <a:picLocks noChangeAspect="1"/>
          </p:cNvPicPr>
          <p:nvPr/>
        </p:nvPicPr>
        <p:blipFill rotWithShape="1">
          <a:blip r:embed="rId2"/>
          <a:srcRect l="24285" t="24207" r="24715" b="70227"/>
          <a:stretch>
            <a:fillRect/>
          </a:stretch>
        </p:blipFill>
        <p:spPr>
          <a:xfrm>
            <a:off x="727673" y="4059944"/>
            <a:ext cx="10647878" cy="1118587"/>
          </a:xfrm>
          <a:prstGeom prst="rect">
            <a:avLst/>
          </a:prstGeom>
        </p:spPr>
      </p:pic>
      <p:sp>
        <p:nvSpPr>
          <p:cNvPr id="6" name="TextBox 5"/>
          <p:cNvSpPr txBox="1"/>
          <p:nvPr/>
        </p:nvSpPr>
        <p:spPr>
          <a:xfrm>
            <a:off x="9339309" y="2130642"/>
            <a:ext cx="2237173" cy="2840854"/>
          </a:xfrm>
          <a:prstGeom prst="rect">
            <a:avLst/>
          </a:prstGeom>
          <a:noFill/>
        </p:spPr>
        <p:txBody>
          <a:bodyPr wrap="square" rtlCol="0">
            <a:spAutoFit/>
          </a:bodyPr>
          <a:lstStyle/>
          <a:p>
            <a:r>
              <a:rPr lang="en-IN" dirty="0"/>
              <a:t>Here, ticket has about only 681 unique values out of 891 total values, so we could use the duplicates to fill in missing values of cabin as cabin and ticket is bound to have a correlation</a:t>
            </a:r>
            <a:endParaRPr lang="en-IN" dirty="0"/>
          </a:p>
        </p:txBody>
      </p:sp>
      <p:sp>
        <p:nvSpPr>
          <p:cNvPr id="7" name="TextBox 6"/>
          <p:cNvSpPr txBox="1"/>
          <p:nvPr/>
        </p:nvSpPr>
        <p:spPr>
          <a:xfrm>
            <a:off x="727673" y="5406501"/>
            <a:ext cx="10647878" cy="646331"/>
          </a:xfrm>
          <a:prstGeom prst="rect">
            <a:avLst/>
          </a:prstGeom>
          <a:noFill/>
        </p:spPr>
        <p:txBody>
          <a:bodyPr wrap="square" rtlCol="0">
            <a:spAutoFit/>
          </a:bodyPr>
          <a:lstStyle/>
          <a:p>
            <a:r>
              <a:rPr lang="en-IN" dirty="0"/>
              <a:t>After filling missing values of cabin with ticket’s value, the amount of missing values has changed by an 1.23%.</a:t>
            </a:r>
            <a:endParaRPr lang="en-I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 Analysis: Fare and </a:t>
            </a:r>
            <a:r>
              <a:rPr lang="en-IN" dirty="0" err="1"/>
              <a:t>Pclass</a:t>
            </a:r>
            <a:endParaRPr lang="en-IN" dirty="0"/>
          </a:p>
        </p:txBody>
      </p:sp>
      <p:pic>
        <p:nvPicPr>
          <p:cNvPr id="5" name="Content Placeholder 4"/>
          <p:cNvPicPr>
            <a:picLocks noGrp="1" noChangeAspect="1"/>
          </p:cNvPicPr>
          <p:nvPr>
            <p:ph idx="1"/>
          </p:nvPr>
        </p:nvPicPr>
        <p:blipFill>
          <a:blip r:embed="rId1"/>
          <a:stretch>
            <a:fillRect/>
          </a:stretch>
        </p:blipFill>
        <p:spPr>
          <a:xfrm>
            <a:off x="5104070" y="4089296"/>
            <a:ext cx="3039714" cy="2139958"/>
          </a:xfrm>
        </p:spPr>
      </p:pic>
      <p:pic>
        <p:nvPicPr>
          <p:cNvPr id="7" name="Picture 6"/>
          <p:cNvPicPr>
            <a:picLocks noChangeAspect="1"/>
          </p:cNvPicPr>
          <p:nvPr/>
        </p:nvPicPr>
        <p:blipFill>
          <a:blip r:embed="rId2"/>
          <a:stretch>
            <a:fillRect/>
          </a:stretch>
        </p:blipFill>
        <p:spPr>
          <a:xfrm>
            <a:off x="1097280" y="4089296"/>
            <a:ext cx="2950938" cy="2116977"/>
          </a:xfrm>
          <a:prstGeom prst="rect">
            <a:avLst/>
          </a:prstGeom>
        </p:spPr>
      </p:pic>
      <p:pic>
        <p:nvPicPr>
          <p:cNvPr id="9" name="Picture 8"/>
          <p:cNvPicPr>
            <a:picLocks noChangeAspect="1"/>
          </p:cNvPicPr>
          <p:nvPr/>
        </p:nvPicPr>
        <p:blipFill>
          <a:blip r:embed="rId3"/>
          <a:stretch>
            <a:fillRect/>
          </a:stretch>
        </p:blipFill>
        <p:spPr>
          <a:xfrm>
            <a:off x="3175542" y="1972319"/>
            <a:ext cx="2950938" cy="2116977"/>
          </a:xfrm>
          <a:prstGeom prst="rect">
            <a:avLst/>
          </a:prstGeom>
        </p:spPr>
      </p:pic>
      <p:sp>
        <p:nvSpPr>
          <p:cNvPr id="10" name="TextBox 9"/>
          <p:cNvSpPr txBox="1"/>
          <p:nvPr/>
        </p:nvSpPr>
        <p:spPr>
          <a:xfrm>
            <a:off x="6480698" y="1972319"/>
            <a:ext cx="3453413" cy="2031325"/>
          </a:xfrm>
          <a:prstGeom prst="rect">
            <a:avLst/>
          </a:prstGeom>
          <a:noFill/>
        </p:spPr>
        <p:txBody>
          <a:bodyPr wrap="square" rtlCol="0">
            <a:spAutoFit/>
          </a:bodyPr>
          <a:lstStyle/>
          <a:p>
            <a:r>
              <a:rPr lang="en-IN" dirty="0"/>
              <a:t>As shown by these three graphs, the most of the values of fare ranges from 10 to 100, while the maximum values reaches 500, so the scale is not evenly distributed and thus  have to create categories accordingly.</a:t>
            </a:r>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 Analysis: Embarked, </a:t>
            </a:r>
            <a:r>
              <a:rPr lang="en-IN" dirty="0" err="1"/>
              <a:t>Pclass</a:t>
            </a:r>
            <a:r>
              <a:rPr lang="en-IN" dirty="0"/>
              <a:t> and Sex</a:t>
            </a:r>
            <a:endParaRPr lang="en-IN" dirty="0"/>
          </a:p>
        </p:txBody>
      </p:sp>
      <p:pic>
        <p:nvPicPr>
          <p:cNvPr id="5" name="Content Placeholder 4"/>
          <p:cNvPicPr>
            <a:picLocks noGrp="1" noChangeAspect="1"/>
          </p:cNvPicPr>
          <p:nvPr>
            <p:ph idx="1"/>
          </p:nvPr>
        </p:nvPicPr>
        <p:blipFill>
          <a:blip r:embed="rId1"/>
          <a:stretch>
            <a:fillRect/>
          </a:stretch>
        </p:blipFill>
        <p:spPr>
          <a:xfrm>
            <a:off x="900248" y="1983912"/>
            <a:ext cx="5651471" cy="4354744"/>
          </a:xfrm>
        </p:spPr>
      </p:pic>
      <p:sp>
        <p:nvSpPr>
          <p:cNvPr id="6" name="TextBox 5"/>
          <p:cNvSpPr txBox="1"/>
          <p:nvPr/>
        </p:nvSpPr>
        <p:spPr>
          <a:xfrm>
            <a:off x="7075503" y="2210540"/>
            <a:ext cx="4412202" cy="2862322"/>
          </a:xfrm>
          <a:prstGeom prst="rect">
            <a:avLst/>
          </a:prstGeom>
          <a:noFill/>
        </p:spPr>
        <p:txBody>
          <a:bodyPr wrap="square" rtlCol="0">
            <a:spAutoFit/>
          </a:bodyPr>
          <a:lstStyle/>
          <a:p>
            <a:r>
              <a:rPr lang="en-IN" dirty="0"/>
              <a:t>The graph shows the survival of male and female as per </a:t>
            </a:r>
            <a:r>
              <a:rPr lang="en-IN" dirty="0" err="1"/>
              <a:t>Pclass</a:t>
            </a:r>
            <a:r>
              <a:rPr lang="en-IN" dirty="0"/>
              <a:t> and their port of embarkment.</a:t>
            </a:r>
            <a:endParaRPr lang="en-IN" dirty="0"/>
          </a:p>
          <a:p>
            <a:endParaRPr lang="en-IN" dirty="0"/>
          </a:p>
          <a:p>
            <a:r>
              <a:rPr lang="en-IN" dirty="0"/>
              <a:t>Here, the probability of survival of female is higher than male for passengers who embarked from ports of Southampton and Queenstown, but the case is opposite when it comes to those passengers who embarked from the port of Cherbourg.</a:t>
            </a:r>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 Analysis: Name and Cabin</a:t>
            </a:r>
            <a:endParaRPr lang="en-IN" dirty="0"/>
          </a:p>
        </p:txBody>
      </p:sp>
      <p:pic>
        <p:nvPicPr>
          <p:cNvPr id="4" name="Content Placeholder 3"/>
          <p:cNvPicPr>
            <a:picLocks noGrp="1" noChangeAspect="1"/>
          </p:cNvPicPr>
          <p:nvPr>
            <p:ph idx="1"/>
          </p:nvPr>
        </p:nvPicPr>
        <p:blipFill rotWithShape="1">
          <a:blip r:embed="rId1"/>
          <a:srcRect l="24394" t="12139" r="24946" b="76620"/>
          <a:stretch>
            <a:fillRect/>
          </a:stretch>
        </p:blipFill>
        <p:spPr>
          <a:xfrm>
            <a:off x="1097280" y="2041863"/>
            <a:ext cx="7647226" cy="1781254"/>
          </a:xfrm>
          <a:prstGeom prst="rect">
            <a:avLst/>
          </a:prstGeom>
        </p:spPr>
      </p:pic>
      <p:pic>
        <p:nvPicPr>
          <p:cNvPr id="5" name="Picture 4"/>
          <p:cNvPicPr>
            <a:picLocks noChangeAspect="1"/>
          </p:cNvPicPr>
          <p:nvPr/>
        </p:nvPicPr>
        <p:blipFill rotWithShape="1">
          <a:blip r:embed="rId2"/>
          <a:srcRect l="25621" t="19197" r="25537" b="76273"/>
          <a:stretch>
            <a:fillRect/>
          </a:stretch>
        </p:blipFill>
        <p:spPr>
          <a:xfrm>
            <a:off x="1212690" y="4778850"/>
            <a:ext cx="7656106" cy="683582"/>
          </a:xfrm>
          <a:prstGeom prst="rect">
            <a:avLst/>
          </a:prstGeom>
        </p:spPr>
      </p:pic>
      <p:sp>
        <p:nvSpPr>
          <p:cNvPr id="6" name="TextBox 5"/>
          <p:cNvSpPr txBox="1"/>
          <p:nvPr/>
        </p:nvSpPr>
        <p:spPr>
          <a:xfrm>
            <a:off x="1212690" y="3823118"/>
            <a:ext cx="8108863" cy="923330"/>
          </a:xfrm>
          <a:prstGeom prst="rect">
            <a:avLst/>
          </a:prstGeom>
          <a:noFill/>
        </p:spPr>
        <p:txBody>
          <a:bodyPr wrap="square" rtlCol="0">
            <a:spAutoFit/>
          </a:bodyPr>
          <a:lstStyle/>
          <a:p>
            <a:r>
              <a:rPr lang="en-IN" dirty="0"/>
              <a:t>Here, same as with fare, when you extract the last name out of passengers name, it is apparent that there are only 661 unique values out of 891, so we filled missing values of cabin as per last name.</a:t>
            </a:r>
            <a:endParaRPr lang="en-IN" dirty="0"/>
          </a:p>
        </p:txBody>
      </p:sp>
      <p:sp>
        <p:nvSpPr>
          <p:cNvPr id="7" name="TextBox 6"/>
          <p:cNvSpPr txBox="1"/>
          <p:nvPr/>
        </p:nvSpPr>
        <p:spPr>
          <a:xfrm>
            <a:off x="1212690" y="5548544"/>
            <a:ext cx="7656106" cy="369332"/>
          </a:xfrm>
          <a:prstGeom prst="rect">
            <a:avLst/>
          </a:prstGeom>
          <a:noFill/>
        </p:spPr>
        <p:txBody>
          <a:bodyPr wrap="square" rtlCol="0">
            <a:spAutoFit/>
          </a:bodyPr>
          <a:lstStyle/>
          <a:p>
            <a:r>
              <a:rPr lang="en-IN" dirty="0"/>
              <a:t>Missing values decreased by 2.5%</a:t>
            </a:r>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 Processing: Missing values</a:t>
            </a:r>
            <a:endParaRPr lang="en-IN" dirty="0"/>
          </a:p>
        </p:txBody>
      </p:sp>
      <p:pic>
        <p:nvPicPr>
          <p:cNvPr id="4" name="Content Placeholder 3"/>
          <p:cNvPicPr>
            <a:picLocks noGrp="1" noChangeAspect="1"/>
          </p:cNvPicPr>
          <p:nvPr>
            <p:ph idx="1"/>
          </p:nvPr>
        </p:nvPicPr>
        <p:blipFill rotWithShape="1">
          <a:blip r:embed="rId1"/>
          <a:srcRect l="25748" t="13084" r="25224" b="66316"/>
          <a:stretch>
            <a:fillRect/>
          </a:stretch>
        </p:blipFill>
        <p:spPr>
          <a:xfrm>
            <a:off x="1216240" y="2130640"/>
            <a:ext cx="6431723" cy="2601158"/>
          </a:xfrm>
          <a:prstGeom prst="rect">
            <a:avLst/>
          </a:prstGeom>
        </p:spPr>
      </p:pic>
      <p:sp>
        <p:nvSpPr>
          <p:cNvPr id="5" name="TextBox 4"/>
          <p:cNvSpPr txBox="1"/>
          <p:nvPr/>
        </p:nvSpPr>
        <p:spPr>
          <a:xfrm>
            <a:off x="7927759" y="2130640"/>
            <a:ext cx="3400148" cy="2862322"/>
          </a:xfrm>
          <a:prstGeom prst="rect">
            <a:avLst/>
          </a:prstGeom>
          <a:noFill/>
        </p:spPr>
        <p:txBody>
          <a:bodyPr wrap="square" rtlCol="0">
            <a:spAutoFit/>
          </a:bodyPr>
          <a:lstStyle/>
          <a:p>
            <a:r>
              <a:rPr lang="en-IN" dirty="0"/>
              <a:t>For Cabin, when I saw the values, they were somewhat like C123, D182 ranging from letters A-G, which when I saw the Titanic schematic, it was apparent that the letters in the prefix of cabin coincided with the decks of the RMS Titanic. So, it is somewhat important factor for survival of the passengers.</a:t>
            </a:r>
            <a:endParaRPr lang="en-IN" dirty="0"/>
          </a:p>
        </p:txBody>
      </p:sp>
      <p:sp>
        <p:nvSpPr>
          <p:cNvPr id="6" name="TextBox 5"/>
          <p:cNvSpPr txBox="1"/>
          <p:nvPr/>
        </p:nvSpPr>
        <p:spPr>
          <a:xfrm>
            <a:off x="1216240" y="5140171"/>
            <a:ext cx="10058400" cy="646331"/>
          </a:xfrm>
          <a:prstGeom prst="rect">
            <a:avLst/>
          </a:prstGeom>
          <a:noFill/>
        </p:spPr>
        <p:txBody>
          <a:bodyPr wrap="square" rtlCol="0">
            <a:spAutoFit/>
          </a:bodyPr>
          <a:lstStyle/>
          <a:p>
            <a:r>
              <a:rPr lang="en-IN" dirty="0"/>
              <a:t>So I extracted out the first letters of cabins and assigned a deck according to the cabin, and encoded  it, and replaced the missing values as unknown deck.</a:t>
            </a:r>
            <a:endParaRPr lang="en-I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 Processing: Missing Values</a:t>
            </a:r>
            <a:endParaRPr lang="en-IN" dirty="0"/>
          </a:p>
        </p:txBody>
      </p:sp>
      <p:sp>
        <p:nvSpPr>
          <p:cNvPr id="3" name="Content Placeholder 2"/>
          <p:cNvSpPr>
            <a:spLocks noGrp="1"/>
          </p:cNvSpPr>
          <p:nvPr>
            <p:ph idx="1"/>
          </p:nvPr>
        </p:nvSpPr>
        <p:spPr/>
        <p:txBody>
          <a:bodyPr/>
          <a:lstStyle/>
          <a:p>
            <a:r>
              <a:rPr lang="en-IN" dirty="0"/>
              <a:t>For Age, I filled the missing values in accordance to standard deviation and mean of ages. By assigning a random value between (Mean + Standard deviation) and (Mean – Standard Deviation).</a:t>
            </a:r>
            <a:endParaRPr lang="en-IN" dirty="0"/>
          </a:p>
          <a:p>
            <a:endParaRPr lang="en-IN" dirty="0"/>
          </a:p>
          <a:p>
            <a:r>
              <a:rPr lang="en-IN" dirty="0"/>
              <a:t>As for Embarked, it was easy as there was only two missing values, so I filled the missing values with the value that was appearing the most. Which was S, </a:t>
            </a:r>
            <a:r>
              <a:rPr lang="en-IN" dirty="0" err="1"/>
              <a:t>i.e</a:t>
            </a:r>
            <a:r>
              <a:rPr lang="en-IN" dirty="0"/>
              <a:t>, Southampton port of Embarkment.</a:t>
            </a:r>
            <a:endParaRPr lang="en-I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 Processing: Creating Categories</a:t>
            </a:r>
            <a:endParaRPr lang="en-IN" dirty="0"/>
          </a:p>
        </p:txBody>
      </p:sp>
      <p:pic>
        <p:nvPicPr>
          <p:cNvPr id="4" name="Content Placeholder 3"/>
          <p:cNvPicPr>
            <a:picLocks noGrp="1" noChangeAspect="1"/>
          </p:cNvPicPr>
          <p:nvPr>
            <p:ph idx="1"/>
          </p:nvPr>
        </p:nvPicPr>
        <p:blipFill rotWithShape="1">
          <a:blip r:embed="rId1"/>
          <a:srcRect l="26583" t="12398" r="56831" b="63979"/>
          <a:stretch>
            <a:fillRect/>
          </a:stretch>
        </p:blipFill>
        <p:spPr>
          <a:xfrm>
            <a:off x="1097280" y="2015231"/>
            <a:ext cx="2920754" cy="4003830"/>
          </a:xfrm>
          <a:prstGeom prst="rect">
            <a:avLst/>
          </a:prstGeom>
        </p:spPr>
      </p:pic>
      <p:sp>
        <p:nvSpPr>
          <p:cNvPr id="5" name="TextBox 4"/>
          <p:cNvSpPr txBox="1"/>
          <p:nvPr/>
        </p:nvSpPr>
        <p:spPr>
          <a:xfrm>
            <a:off x="4412202" y="2237173"/>
            <a:ext cx="6682518" cy="2308324"/>
          </a:xfrm>
          <a:prstGeom prst="rect">
            <a:avLst/>
          </a:prstGeom>
          <a:noFill/>
        </p:spPr>
        <p:txBody>
          <a:bodyPr wrap="square" rtlCol="0">
            <a:spAutoFit/>
          </a:bodyPr>
          <a:lstStyle/>
          <a:p>
            <a:r>
              <a:rPr lang="en-IN" dirty="0"/>
              <a:t>To get the most out of the Data, I categorized into various categories as per the titles from the names,</a:t>
            </a:r>
            <a:endParaRPr lang="en-IN" dirty="0"/>
          </a:p>
          <a:p>
            <a:endParaRPr lang="en-IN" dirty="0"/>
          </a:p>
          <a:p>
            <a:r>
              <a:rPr lang="en-IN" dirty="0"/>
              <a:t>Creating the Categories: Officer, Royalty, Mrs, Miss, Mr, and Master</a:t>
            </a:r>
            <a:endParaRPr lang="en-IN" dirty="0"/>
          </a:p>
          <a:p>
            <a:endParaRPr lang="en-IN" dirty="0"/>
          </a:p>
          <a:p>
            <a:r>
              <a:rPr lang="en-IN" dirty="0"/>
              <a:t>For others  like sex I used </a:t>
            </a:r>
            <a:r>
              <a:rPr lang="en-IN" dirty="0" err="1"/>
              <a:t>LabelEncoding</a:t>
            </a:r>
            <a:r>
              <a:rPr lang="en-IN" dirty="0"/>
              <a:t>.</a:t>
            </a:r>
            <a:endParaRPr lang="en-IN" dirty="0"/>
          </a:p>
          <a:p>
            <a:r>
              <a:rPr lang="en-IN" dirty="0"/>
              <a:t>and for Age and fare, I created different categories using </a:t>
            </a:r>
            <a:r>
              <a:rPr lang="en-IN" dirty="0" err="1"/>
              <a:t>qcut</a:t>
            </a:r>
            <a:r>
              <a:rPr lang="en-IN" dirty="0"/>
              <a:t> function of pandas to evenly distribute the groups.</a:t>
            </a:r>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RMS Titanic</a:t>
            </a:r>
            <a:endParaRPr lang="en-IN" dirty="0"/>
          </a:p>
        </p:txBody>
      </p:sp>
      <p:sp>
        <p:nvSpPr>
          <p:cNvPr id="3" name="Content Placeholder 2"/>
          <p:cNvSpPr>
            <a:spLocks noGrp="1"/>
          </p:cNvSpPr>
          <p:nvPr>
            <p:ph idx="1"/>
          </p:nvPr>
        </p:nvSpPr>
        <p:spPr>
          <a:xfrm>
            <a:off x="1097280" y="2112885"/>
            <a:ext cx="6200165" cy="4110362"/>
          </a:xfrm>
        </p:spPr>
        <p:txBody>
          <a:bodyPr>
            <a:normAutofit lnSpcReduction="10000"/>
          </a:bodyPr>
          <a:lstStyle/>
          <a:p>
            <a:r>
              <a:rPr lang="en-US" i="1" dirty="0">
                <a:solidFill>
                  <a:schemeClr val="bg1">
                    <a:lumMod val="50000"/>
                  </a:schemeClr>
                </a:solidFill>
              </a:rPr>
              <a:t>The RMS Titanic was a British passenger liner that sank in the North Atlantic Ocean in the early morning hours of 15 April 1912, after it collided with an iceberg during its maiden voyage from Southampton to New York City. There were an estimated 2,224 passengers and crew aboard the ship, and more than 1,500 died, making it one of the deadliest commercial peacetime maritime disasters in modern history. The RMS Titanic was the largest ship afloat at the time it entered service and was the second of three Olympic-class ocean liners operated by the White Star Line. The Titanic was built by the Harland and Wolff shipyard in Belfast. Thomas Andrews, her architect, died in the disaster.</a:t>
            </a:r>
            <a:endParaRPr lang="en-IN" dirty="0">
              <a:solidFill>
                <a:schemeClr val="bg1">
                  <a:lumMod val="50000"/>
                </a:schemeClr>
              </a:solidFill>
            </a:endParaRPr>
          </a:p>
        </p:txBody>
      </p:sp>
      <p:pic>
        <p:nvPicPr>
          <p:cNvPr id="4" name="Picture 3"/>
          <p:cNvPicPr>
            <a:picLocks noChangeAspect="1"/>
          </p:cNvPicPr>
          <p:nvPr/>
        </p:nvPicPr>
        <p:blipFill>
          <a:blip r:embed="rId1"/>
          <a:stretch>
            <a:fillRect/>
          </a:stretch>
        </p:blipFill>
        <p:spPr>
          <a:xfrm>
            <a:off x="7430610" y="1984899"/>
            <a:ext cx="4119239" cy="436633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Training Different Machine Learning Models</a:t>
            </a:r>
            <a:endParaRPr lang="en-IN" dirty="0"/>
          </a:p>
        </p:txBody>
      </p:sp>
      <p:pic>
        <p:nvPicPr>
          <p:cNvPr id="4" name="Content Placeholder 3"/>
          <p:cNvPicPr>
            <a:picLocks noGrp="1" noChangeAspect="1"/>
          </p:cNvPicPr>
          <p:nvPr>
            <p:ph idx="1"/>
          </p:nvPr>
        </p:nvPicPr>
        <p:blipFill rotWithShape="1">
          <a:blip r:embed="rId1"/>
          <a:srcRect l="27492" t="18301" r="55240" b="66249"/>
          <a:stretch>
            <a:fillRect/>
          </a:stretch>
        </p:blipFill>
        <p:spPr>
          <a:xfrm>
            <a:off x="1225117" y="2373444"/>
            <a:ext cx="3851837" cy="3317142"/>
          </a:xfrm>
          <a:prstGeom prst="rect">
            <a:avLst/>
          </a:prstGeom>
        </p:spPr>
      </p:pic>
      <p:sp>
        <p:nvSpPr>
          <p:cNvPr id="5" name="TextBox 4"/>
          <p:cNvSpPr txBox="1"/>
          <p:nvPr/>
        </p:nvSpPr>
        <p:spPr>
          <a:xfrm>
            <a:off x="5317724" y="2373444"/>
            <a:ext cx="5974672" cy="3693319"/>
          </a:xfrm>
          <a:prstGeom prst="rect">
            <a:avLst/>
          </a:prstGeom>
          <a:noFill/>
        </p:spPr>
        <p:txBody>
          <a:bodyPr wrap="square" rtlCol="0">
            <a:spAutoFit/>
          </a:bodyPr>
          <a:lstStyle/>
          <a:p>
            <a:r>
              <a:rPr lang="en-IN" dirty="0"/>
              <a:t>After using 7 different machine learning models,</a:t>
            </a:r>
            <a:endParaRPr lang="en-IN" dirty="0"/>
          </a:p>
          <a:p>
            <a:pPr marL="342900" indent="-342900">
              <a:buAutoNum type="arabicPeriod"/>
            </a:pPr>
            <a:r>
              <a:rPr lang="en-IN" dirty="0"/>
              <a:t>Logistic Regression</a:t>
            </a:r>
            <a:endParaRPr lang="en-IN" dirty="0"/>
          </a:p>
          <a:p>
            <a:pPr marL="342900" indent="-342900">
              <a:buAutoNum type="arabicPeriod"/>
            </a:pPr>
            <a:r>
              <a:rPr lang="en-IN" dirty="0"/>
              <a:t>K-Nearest </a:t>
            </a:r>
            <a:r>
              <a:rPr lang="en-IN" dirty="0" err="1"/>
              <a:t>Neighbors</a:t>
            </a:r>
            <a:r>
              <a:rPr lang="en-IN" dirty="0"/>
              <a:t> Classification</a:t>
            </a:r>
            <a:endParaRPr lang="en-IN" dirty="0"/>
          </a:p>
          <a:p>
            <a:pPr marL="342900" indent="-342900">
              <a:buAutoNum type="arabicPeriod"/>
            </a:pPr>
            <a:r>
              <a:rPr lang="en-IN" dirty="0"/>
              <a:t>Support Vector Classification with Linear Kernel</a:t>
            </a:r>
            <a:endParaRPr lang="en-IN" dirty="0"/>
          </a:p>
          <a:p>
            <a:pPr marL="342900" indent="-342900">
              <a:buAutoNum type="arabicPeriod"/>
            </a:pPr>
            <a:r>
              <a:rPr lang="en-IN" dirty="0"/>
              <a:t>Support Vector Classification with Radial Bayes Function Kernel</a:t>
            </a:r>
            <a:endParaRPr lang="en-IN" dirty="0"/>
          </a:p>
          <a:p>
            <a:pPr marL="342900" indent="-342900">
              <a:buAutoNum type="arabicPeriod"/>
            </a:pPr>
            <a:r>
              <a:rPr lang="en-IN" dirty="0"/>
              <a:t>Gaussian Naïve Bayes</a:t>
            </a:r>
            <a:endParaRPr lang="en-IN" dirty="0"/>
          </a:p>
          <a:p>
            <a:pPr marL="342900" indent="-342900">
              <a:buAutoNum type="arabicPeriod"/>
            </a:pPr>
            <a:r>
              <a:rPr lang="en-IN" dirty="0"/>
              <a:t>Decision Tree Classification</a:t>
            </a:r>
            <a:endParaRPr lang="en-IN" dirty="0"/>
          </a:p>
          <a:p>
            <a:pPr marL="342900" indent="-342900">
              <a:buAutoNum type="arabicPeriod"/>
            </a:pPr>
            <a:r>
              <a:rPr lang="en-IN" dirty="0"/>
              <a:t>Random Forest Classification,</a:t>
            </a:r>
            <a:endParaRPr lang="en-IN" dirty="0"/>
          </a:p>
          <a:p>
            <a:pPr marL="342900" indent="-342900">
              <a:buAutoNum type="arabicPeriod"/>
            </a:pPr>
            <a:endParaRPr lang="en-IN" dirty="0"/>
          </a:p>
          <a:p>
            <a:r>
              <a:rPr lang="en-IN" dirty="0"/>
              <a:t>The highest accuracy score we got was 90.91% with both Decision Tree Classification, and Random Forest Classification.</a:t>
            </a:r>
            <a:endParaRPr lang="en-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Feature Importance</a:t>
            </a:r>
            <a:endParaRPr lang="en-IN" dirty="0"/>
          </a:p>
        </p:txBody>
      </p:sp>
      <p:pic>
        <p:nvPicPr>
          <p:cNvPr id="4" name="Content Placeholder 3"/>
          <p:cNvPicPr>
            <a:picLocks noGrp="1" noChangeAspect="1"/>
          </p:cNvPicPr>
          <p:nvPr>
            <p:ph idx="1"/>
          </p:nvPr>
        </p:nvPicPr>
        <p:blipFill rotWithShape="1">
          <a:blip r:embed="rId1"/>
          <a:srcRect l="22052" t="546" r="66553" b="84999"/>
          <a:stretch>
            <a:fillRect/>
          </a:stretch>
        </p:blipFill>
        <p:spPr>
          <a:xfrm>
            <a:off x="1097280" y="2015231"/>
            <a:ext cx="3373514" cy="4119240"/>
          </a:xfrm>
          <a:prstGeom prst="rect">
            <a:avLst/>
          </a:prstGeom>
        </p:spPr>
      </p:pic>
      <p:sp>
        <p:nvSpPr>
          <p:cNvPr id="7" name="TextBox 6"/>
          <p:cNvSpPr txBox="1"/>
          <p:nvPr/>
        </p:nvSpPr>
        <p:spPr>
          <a:xfrm>
            <a:off x="4849870" y="5211193"/>
            <a:ext cx="6305810" cy="1200329"/>
          </a:xfrm>
          <a:prstGeom prst="rect">
            <a:avLst/>
          </a:prstGeom>
          <a:noFill/>
        </p:spPr>
        <p:txBody>
          <a:bodyPr wrap="square" rtlCol="0">
            <a:spAutoFit/>
          </a:bodyPr>
          <a:lstStyle/>
          <a:p>
            <a:r>
              <a:rPr lang="en-IN" dirty="0"/>
              <a:t>After comparing the importance of features that amounts to the prediction. It is evident that sex, age and fare amounts more to the decision than embarked, but since all feature’s importance is more than 0.050 so, the model seems fine.</a:t>
            </a:r>
            <a:endParaRPr lang="en-IN" dirty="0"/>
          </a:p>
        </p:txBody>
      </p:sp>
      <p:pic>
        <p:nvPicPr>
          <p:cNvPr id="9" name="Picture 8"/>
          <p:cNvPicPr>
            <a:picLocks noChangeAspect="1"/>
          </p:cNvPicPr>
          <p:nvPr/>
        </p:nvPicPr>
        <p:blipFill>
          <a:blip r:embed="rId2"/>
          <a:stretch>
            <a:fillRect/>
          </a:stretch>
        </p:blipFill>
        <p:spPr>
          <a:xfrm>
            <a:off x="4837934" y="2015231"/>
            <a:ext cx="6256786" cy="303616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Summary</a:t>
            </a:r>
            <a:endParaRPr lang="en-IN" dirty="0"/>
          </a:p>
        </p:txBody>
      </p:sp>
      <p:sp>
        <p:nvSpPr>
          <p:cNvPr id="3" name="Content Placeholder 2"/>
          <p:cNvSpPr>
            <a:spLocks noGrp="1"/>
          </p:cNvSpPr>
          <p:nvPr>
            <p:ph idx="1"/>
          </p:nvPr>
        </p:nvSpPr>
        <p:spPr>
          <a:xfrm>
            <a:off x="1097280" y="2108200"/>
            <a:ext cx="10058400" cy="4141679"/>
          </a:xfrm>
        </p:spPr>
        <p:txBody>
          <a:bodyPr>
            <a:normAutofit/>
          </a:bodyPr>
          <a:lstStyle/>
          <a:p>
            <a:pPr marL="0" indent="0">
              <a:buNone/>
            </a:pPr>
            <a:r>
              <a:rPr lang="en-IN" dirty="0"/>
              <a:t>The input data contained 891 rows and 11 features. First we used the existing data to analyse the relation of that data and how it would be useful for the prediction. And then we used the analysis to clean the data, removing features which are not useful to the prediction.</a:t>
            </a:r>
            <a:endParaRPr lang="en-IN" dirty="0"/>
          </a:p>
          <a:p>
            <a:pPr marL="0" indent="0">
              <a:buNone/>
            </a:pPr>
            <a:r>
              <a:rPr lang="en-IN" dirty="0"/>
              <a:t>We created some more relevant features such as title and deck. We used the pre-existing data like ticket and name to extract and fill missing values of features such as cabin, which made it possible to create a useful feature deck.</a:t>
            </a:r>
            <a:endParaRPr lang="en-IN" dirty="0"/>
          </a:p>
          <a:p>
            <a:pPr marL="0" indent="0">
              <a:buNone/>
            </a:pPr>
            <a:r>
              <a:rPr lang="en-IN" dirty="0"/>
              <a:t>We transformed raw data to categories to scale the highly irrelevant range for features like age and fare, which both amounted to top three important features for the prediction. We trained seven different models from Logistic Regression to Random Forest Classification to find out the best fitting model for this problem, and Random Forest returned the accuracy score of 90.91 and was found to be the best model for the problem.</a:t>
            </a: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Libraries Used</a:t>
            </a:r>
            <a:endParaRPr lang="en-IN" dirty="0"/>
          </a:p>
        </p:txBody>
      </p:sp>
      <p:graphicFrame>
        <p:nvGraphicFramePr>
          <p:cNvPr id="4" name="Table 4"/>
          <p:cNvGraphicFramePr>
            <a:graphicFrameLocks noGrp="1"/>
          </p:cNvGraphicFramePr>
          <p:nvPr>
            <p:ph idx="1"/>
          </p:nvPr>
        </p:nvGraphicFramePr>
        <p:xfrm>
          <a:off x="1096963" y="2108200"/>
          <a:ext cx="10058400" cy="3884176"/>
        </p:xfrm>
        <a:graphic>
          <a:graphicData uri="http://schemas.openxmlformats.org/drawingml/2006/table">
            <a:tbl>
              <a:tblPr firstRow="1" bandRow="1">
                <a:tableStyleId>{073A0DAA-6AF3-43AB-8588-CEC1D06C72B9}</a:tableStyleId>
              </a:tblPr>
              <a:tblGrid>
                <a:gridCol w="2587270"/>
                <a:gridCol w="7471130"/>
              </a:tblGrid>
              <a:tr h="673864">
                <a:tc>
                  <a:txBody>
                    <a:bodyPr/>
                    <a:lstStyle/>
                    <a:p>
                      <a:r>
                        <a:rPr lang="en-IN" dirty="0"/>
                        <a:t>Purpose</a:t>
                      </a:r>
                      <a:endParaRPr lang="en-IN" dirty="0"/>
                    </a:p>
                  </a:txBody>
                  <a:tcPr/>
                </a:tc>
                <a:tc>
                  <a:txBody>
                    <a:bodyPr/>
                    <a:lstStyle/>
                    <a:p>
                      <a:r>
                        <a:rPr lang="en-IN" dirty="0"/>
                        <a:t>Libraries</a:t>
                      </a:r>
                      <a:endParaRPr lang="en-IN" dirty="0"/>
                    </a:p>
                  </a:txBody>
                  <a:tcPr/>
                </a:tc>
              </a:tr>
              <a:tr h="673864">
                <a:tc>
                  <a:txBody>
                    <a:bodyPr/>
                    <a:lstStyle/>
                    <a:p>
                      <a:r>
                        <a:rPr lang="en-IN" dirty="0"/>
                        <a:t>Mathematical Calculations</a:t>
                      </a:r>
                      <a:endParaRPr lang="en-IN" dirty="0"/>
                    </a:p>
                  </a:txBody>
                  <a:tcPr/>
                </a:tc>
                <a:tc>
                  <a:txBody>
                    <a:bodyPr/>
                    <a:lstStyle/>
                    <a:p>
                      <a:r>
                        <a:rPr lang="en-IN" dirty="0" err="1"/>
                        <a:t>Numpy</a:t>
                      </a:r>
                      <a:endParaRPr lang="en-IN" dirty="0"/>
                    </a:p>
                  </a:txBody>
                  <a:tcPr/>
                </a:tc>
              </a:tr>
              <a:tr h="673864">
                <a:tc>
                  <a:txBody>
                    <a:bodyPr/>
                    <a:lstStyle/>
                    <a:p>
                      <a:r>
                        <a:rPr lang="en-IN" dirty="0"/>
                        <a:t>Data Processing</a:t>
                      </a:r>
                      <a:endParaRPr lang="en-IN" dirty="0"/>
                    </a:p>
                  </a:txBody>
                  <a:tcPr/>
                </a:tc>
                <a:tc>
                  <a:txBody>
                    <a:bodyPr/>
                    <a:lstStyle/>
                    <a:p>
                      <a:r>
                        <a:rPr lang="en-IN" dirty="0"/>
                        <a:t>pandas</a:t>
                      </a:r>
                      <a:endParaRPr lang="en-IN" dirty="0"/>
                    </a:p>
                  </a:txBody>
                  <a:tcPr/>
                </a:tc>
              </a:tr>
              <a:tr h="673864">
                <a:tc>
                  <a:txBody>
                    <a:bodyPr/>
                    <a:lstStyle/>
                    <a:p>
                      <a:r>
                        <a:rPr lang="en-IN" dirty="0"/>
                        <a:t>Data Visualization</a:t>
                      </a:r>
                      <a:endParaRPr lang="en-IN" dirty="0"/>
                    </a:p>
                  </a:txBody>
                  <a:tcPr/>
                </a:tc>
                <a:tc>
                  <a:txBody>
                    <a:bodyPr/>
                    <a:lstStyle/>
                    <a:p>
                      <a:r>
                        <a:rPr lang="en-IN" dirty="0"/>
                        <a:t>seaborn, </a:t>
                      </a:r>
                      <a:r>
                        <a:rPr lang="en-IN" dirty="0" err="1"/>
                        <a:t>matplotlib.pyplot</a:t>
                      </a:r>
                      <a:r>
                        <a:rPr lang="en-IN" dirty="0"/>
                        <a:t>, </a:t>
                      </a:r>
                      <a:r>
                        <a:rPr lang="en-IN" dirty="0" err="1"/>
                        <a:t>matplotlib.style</a:t>
                      </a:r>
                      <a:endParaRPr lang="en-IN" dirty="0"/>
                    </a:p>
                  </a:txBody>
                  <a:tcPr/>
                </a:tc>
              </a:tr>
              <a:tr h="673864">
                <a:tc>
                  <a:txBody>
                    <a:bodyPr/>
                    <a:lstStyle/>
                    <a:p>
                      <a:r>
                        <a:rPr lang="en-IN" dirty="0"/>
                        <a:t>Algorithms</a:t>
                      </a:r>
                      <a:endParaRPr lang="en-IN" dirty="0"/>
                    </a:p>
                  </a:txBody>
                  <a:tcPr/>
                </a:tc>
                <a:tc>
                  <a:txBody>
                    <a:bodyPr/>
                    <a:lstStyle/>
                    <a:p>
                      <a:r>
                        <a:rPr lang="en-IN" dirty="0" err="1"/>
                        <a:t>sklearn.linear_model.LogisticRegression</a:t>
                      </a:r>
                      <a:r>
                        <a:rPr lang="en-IN" dirty="0"/>
                        <a:t>, </a:t>
                      </a:r>
                      <a:r>
                        <a:rPr lang="en-IN" dirty="0" err="1"/>
                        <a:t>sklearn.neighbors.KNeighborsClassifier</a:t>
                      </a:r>
                      <a:r>
                        <a:rPr lang="en-IN" dirty="0"/>
                        <a:t>, </a:t>
                      </a:r>
                      <a:r>
                        <a:rPr lang="en-IN" dirty="0" err="1"/>
                        <a:t>sklearn.svm.SVC</a:t>
                      </a:r>
                      <a:r>
                        <a:rPr lang="en-IN" dirty="0"/>
                        <a:t>, </a:t>
                      </a:r>
                      <a:r>
                        <a:rPr lang="en-IN" dirty="0" err="1"/>
                        <a:t>sklearn.naive_bayes.GaussianNB</a:t>
                      </a:r>
                      <a:r>
                        <a:rPr lang="en-IN" dirty="0"/>
                        <a:t>, </a:t>
                      </a:r>
                      <a:r>
                        <a:rPr lang="en-IN" dirty="0" err="1"/>
                        <a:t>sklearn.tree.DecisionTreeClassifier</a:t>
                      </a:r>
                      <a:r>
                        <a:rPr lang="en-IN" dirty="0"/>
                        <a:t>, </a:t>
                      </a:r>
                      <a:r>
                        <a:rPr lang="en-IN" dirty="0" err="1"/>
                        <a:t>sklearn.ensemble.RandomForestClassifier</a:t>
                      </a:r>
                      <a:endParaRPr lang="en-IN" dirty="0"/>
                    </a:p>
                  </a:txBody>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 Dictionary</a:t>
            </a:r>
            <a:endParaRPr lang="en-IN" dirty="0"/>
          </a:p>
        </p:txBody>
      </p:sp>
      <p:graphicFrame>
        <p:nvGraphicFramePr>
          <p:cNvPr id="4" name="Table 4"/>
          <p:cNvGraphicFramePr>
            <a:graphicFrameLocks noGrp="1"/>
          </p:cNvGraphicFramePr>
          <p:nvPr>
            <p:ph idx="1"/>
          </p:nvPr>
        </p:nvGraphicFramePr>
        <p:xfrm>
          <a:off x="1100831" y="1935333"/>
          <a:ext cx="10054849" cy="4450080"/>
        </p:xfrm>
        <a:graphic>
          <a:graphicData uri="http://schemas.openxmlformats.org/drawingml/2006/table">
            <a:tbl>
              <a:tblPr firstRow="1" bandRow="1">
                <a:tableStyleId>{073A0DAA-6AF3-43AB-8588-CEC1D06C72B9}</a:tableStyleId>
              </a:tblPr>
              <a:tblGrid>
                <a:gridCol w="3349249"/>
                <a:gridCol w="3352800"/>
                <a:gridCol w="3352800"/>
              </a:tblGrid>
              <a:tr h="320266">
                <a:tc>
                  <a:txBody>
                    <a:bodyPr/>
                    <a:lstStyle/>
                    <a:p>
                      <a:r>
                        <a:rPr lang="en-IN" dirty="0"/>
                        <a:t>Variable</a:t>
                      </a:r>
                      <a:endParaRPr lang="en-IN" dirty="0"/>
                    </a:p>
                  </a:txBody>
                  <a:tcPr/>
                </a:tc>
                <a:tc>
                  <a:txBody>
                    <a:bodyPr/>
                    <a:lstStyle/>
                    <a:p>
                      <a:r>
                        <a:rPr lang="en-IN" dirty="0"/>
                        <a:t>Definition</a:t>
                      </a:r>
                      <a:endParaRPr lang="en-IN" dirty="0"/>
                    </a:p>
                  </a:txBody>
                  <a:tcPr/>
                </a:tc>
                <a:tc>
                  <a:txBody>
                    <a:bodyPr/>
                    <a:lstStyle/>
                    <a:p>
                      <a:r>
                        <a:rPr lang="en-IN" dirty="0"/>
                        <a:t>Key</a:t>
                      </a:r>
                      <a:endParaRPr lang="en-IN" dirty="0"/>
                    </a:p>
                  </a:txBody>
                  <a:tcPr/>
                </a:tc>
              </a:tr>
              <a:tr h="320266">
                <a:tc>
                  <a:txBody>
                    <a:bodyPr/>
                    <a:lstStyle/>
                    <a:p>
                      <a:r>
                        <a:rPr lang="en-IN" sz="1600" dirty="0"/>
                        <a:t>Survival</a:t>
                      </a:r>
                      <a:endParaRPr lang="en-IN" sz="1600" dirty="0"/>
                    </a:p>
                  </a:txBody>
                  <a:tcPr/>
                </a:tc>
                <a:tc>
                  <a:txBody>
                    <a:bodyPr/>
                    <a:lstStyle/>
                    <a:p>
                      <a:r>
                        <a:rPr lang="en-IN" sz="1600" dirty="0"/>
                        <a:t>Survival</a:t>
                      </a:r>
                      <a:endParaRPr lang="en-IN" sz="1600" dirty="0"/>
                    </a:p>
                  </a:txBody>
                  <a:tcPr/>
                </a:tc>
                <a:tc>
                  <a:txBody>
                    <a:bodyPr/>
                    <a:lstStyle/>
                    <a:p>
                      <a:r>
                        <a:rPr lang="en-IN" sz="1600" dirty="0"/>
                        <a:t>0= No, 1= Yes</a:t>
                      </a:r>
                      <a:endParaRPr lang="en-IN" sz="1600" dirty="0"/>
                    </a:p>
                  </a:txBody>
                  <a:tcPr/>
                </a:tc>
              </a:tr>
              <a:tr h="320266">
                <a:tc>
                  <a:txBody>
                    <a:bodyPr/>
                    <a:lstStyle/>
                    <a:p>
                      <a:r>
                        <a:rPr lang="en-IN" sz="1600" dirty="0" err="1"/>
                        <a:t>Pclass</a:t>
                      </a:r>
                      <a:endParaRPr lang="en-IN" sz="1600" dirty="0"/>
                    </a:p>
                  </a:txBody>
                  <a:tcPr/>
                </a:tc>
                <a:tc>
                  <a:txBody>
                    <a:bodyPr/>
                    <a:lstStyle/>
                    <a:p>
                      <a:r>
                        <a:rPr lang="en-IN" sz="1600" dirty="0"/>
                        <a:t>Ticket Class</a:t>
                      </a:r>
                      <a:endParaRPr lang="en-IN" sz="1600" dirty="0"/>
                    </a:p>
                  </a:txBody>
                  <a:tcPr/>
                </a:tc>
                <a:tc>
                  <a:txBody>
                    <a:bodyPr/>
                    <a:lstStyle/>
                    <a:p>
                      <a:r>
                        <a:rPr lang="en-IN" sz="1600" dirty="0"/>
                        <a:t>1= 1</a:t>
                      </a:r>
                      <a:r>
                        <a:rPr lang="en-IN" sz="1600" baseline="30000" dirty="0"/>
                        <a:t>st</a:t>
                      </a:r>
                      <a:r>
                        <a:rPr lang="en-IN" sz="1600" dirty="0"/>
                        <a:t>, 2= 2</a:t>
                      </a:r>
                      <a:r>
                        <a:rPr lang="en-IN" sz="1600" baseline="30000" dirty="0"/>
                        <a:t>nd</a:t>
                      </a:r>
                      <a:r>
                        <a:rPr lang="en-IN" sz="1600" dirty="0"/>
                        <a:t>, 3= 3</a:t>
                      </a:r>
                      <a:r>
                        <a:rPr lang="en-IN" sz="1600" baseline="30000" dirty="0"/>
                        <a:t>rd</a:t>
                      </a:r>
                      <a:endParaRPr lang="en-IN" sz="1600" dirty="0"/>
                    </a:p>
                  </a:txBody>
                  <a:tcPr/>
                </a:tc>
              </a:tr>
              <a:tr h="320266">
                <a:tc>
                  <a:txBody>
                    <a:bodyPr/>
                    <a:lstStyle/>
                    <a:p>
                      <a:r>
                        <a:rPr lang="en-IN" sz="1600" dirty="0"/>
                        <a:t>Sex</a:t>
                      </a:r>
                      <a:endParaRPr lang="en-IN" sz="1600" dirty="0"/>
                    </a:p>
                  </a:txBody>
                  <a:tcPr/>
                </a:tc>
                <a:tc>
                  <a:txBody>
                    <a:bodyPr/>
                    <a:lstStyle/>
                    <a:p>
                      <a:r>
                        <a:rPr lang="en-IN" sz="1600" dirty="0"/>
                        <a:t>Sex</a:t>
                      </a:r>
                      <a:endParaRPr lang="en-IN" sz="1600" dirty="0"/>
                    </a:p>
                  </a:txBody>
                  <a:tcPr/>
                </a:tc>
                <a:tc>
                  <a:txBody>
                    <a:bodyPr/>
                    <a:lstStyle/>
                    <a:p>
                      <a:endParaRPr lang="en-IN" sz="1600" dirty="0"/>
                    </a:p>
                  </a:txBody>
                  <a:tcPr/>
                </a:tc>
              </a:tr>
              <a:tr h="320266">
                <a:tc>
                  <a:txBody>
                    <a:bodyPr/>
                    <a:lstStyle/>
                    <a:p>
                      <a:r>
                        <a:rPr lang="en-IN" sz="1600" dirty="0"/>
                        <a:t>Age</a:t>
                      </a:r>
                      <a:endParaRPr lang="en-IN" sz="1600" dirty="0"/>
                    </a:p>
                  </a:txBody>
                  <a:tcPr/>
                </a:tc>
                <a:tc>
                  <a:txBody>
                    <a:bodyPr/>
                    <a:lstStyle/>
                    <a:p>
                      <a:r>
                        <a:rPr lang="en-IN" sz="1600" dirty="0"/>
                        <a:t>Age in years</a:t>
                      </a:r>
                      <a:endParaRPr lang="en-IN" sz="1600" dirty="0"/>
                    </a:p>
                  </a:txBody>
                  <a:tcPr/>
                </a:tc>
                <a:tc>
                  <a:txBody>
                    <a:bodyPr/>
                    <a:lstStyle/>
                    <a:p>
                      <a:endParaRPr lang="en-IN" sz="1600" dirty="0"/>
                    </a:p>
                  </a:txBody>
                  <a:tcPr/>
                </a:tc>
              </a:tr>
              <a:tr h="560466">
                <a:tc>
                  <a:txBody>
                    <a:bodyPr/>
                    <a:lstStyle/>
                    <a:p>
                      <a:r>
                        <a:rPr lang="en-IN" sz="1600" dirty="0" err="1"/>
                        <a:t>SibSp</a:t>
                      </a:r>
                      <a:endParaRPr lang="en-IN" sz="1600" dirty="0"/>
                    </a:p>
                  </a:txBody>
                  <a:tcPr/>
                </a:tc>
                <a:tc>
                  <a:txBody>
                    <a:bodyPr/>
                    <a:lstStyle/>
                    <a:p>
                      <a:r>
                        <a:rPr lang="en-IN" sz="1600" dirty="0"/>
                        <a:t>No of Siblings and Spouse aboard on the Titanic</a:t>
                      </a:r>
                      <a:endParaRPr lang="en-IN" sz="1600" dirty="0"/>
                    </a:p>
                  </a:txBody>
                  <a:tcPr/>
                </a:tc>
                <a:tc>
                  <a:txBody>
                    <a:bodyPr/>
                    <a:lstStyle/>
                    <a:p>
                      <a:endParaRPr lang="en-IN" sz="1600" dirty="0"/>
                    </a:p>
                  </a:txBody>
                  <a:tcPr/>
                </a:tc>
              </a:tr>
              <a:tr h="560466">
                <a:tc>
                  <a:txBody>
                    <a:bodyPr/>
                    <a:lstStyle/>
                    <a:p>
                      <a:r>
                        <a:rPr lang="en-IN" sz="1600" dirty="0"/>
                        <a:t>Parch</a:t>
                      </a:r>
                      <a:endParaRPr lang="en-IN" sz="1600" dirty="0"/>
                    </a:p>
                  </a:txBody>
                  <a:tcPr/>
                </a:tc>
                <a:tc>
                  <a:txBody>
                    <a:bodyPr/>
                    <a:lstStyle/>
                    <a:p>
                      <a:r>
                        <a:rPr lang="en-IN" sz="1600" dirty="0"/>
                        <a:t>No of parents and Children aboard on the Titanic</a:t>
                      </a:r>
                      <a:endParaRPr lang="en-IN" sz="1600" dirty="0"/>
                    </a:p>
                  </a:txBody>
                  <a:tcPr/>
                </a:tc>
                <a:tc>
                  <a:txBody>
                    <a:bodyPr/>
                    <a:lstStyle/>
                    <a:p>
                      <a:endParaRPr lang="en-IN" sz="1600" dirty="0"/>
                    </a:p>
                  </a:txBody>
                  <a:tcPr/>
                </a:tc>
              </a:tr>
              <a:tr h="320266">
                <a:tc>
                  <a:txBody>
                    <a:bodyPr/>
                    <a:lstStyle/>
                    <a:p>
                      <a:r>
                        <a:rPr lang="en-IN" sz="1600" dirty="0"/>
                        <a:t>Ticket</a:t>
                      </a:r>
                      <a:endParaRPr lang="en-IN" sz="1600" dirty="0"/>
                    </a:p>
                  </a:txBody>
                  <a:tcPr/>
                </a:tc>
                <a:tc>
                  <a:txBody>
                    <a:bodyPr/>
                    <a:lstStyle/>
                    <a:p>
                      <a:r>
                        <a:rPr lang="en-IN" sz="1600" dirty="0"/>
                        <a:t>Ticket Number</a:t>
                      </a:r>
                      <a:endParaRPr lang="en-IN" sz="1600" dirty="0"/>
                    </a:p>
                  </a:txBody>
                  <a:tcPr/>
                </a:tc>
                <a:tc>
                  <a:txBody>
                    <a:bodyPr/>
                    <a:lstStyle/>
                    <a:p>
                      <a:endParaRPr lang="en-IN" sz="1600" dirty="0"/>
                    </a:p>
                  </a:txBody>
                  <a:tcPr/>
                </a:tc>
              </a:tr>
              <a:tr h="320266">
                <a:tc>
                  <a:txBody>
                    <a:bodyPr/>
                    <a:lstStyle/>
                    <a:p>
                      <a:r>
                        <a:rPr lang="en-IN" sz="1600" dirty="0"/>
                        <a:t>Fare</a:t>
                      </a:r>
                      <a:endParaRPr lang="en-IN" sz="1600" dirty="0"/>
                    </a:p>
                  </a:txBody>
                  <a:tcPr/>
                </a:tc>
                <a:tc>
                  <a:txBody>
                    <a:bodyPr/>
                    <a:lstStyle/>
                    <a:p>
                      <a:r>
                        <a:rPr lang="en-IN" sz="1600" dirty="0"/>
                        <a:t>Passenger Fare</a:t>
                      </a:r>
                      <a:endParaRPr lang="en-IN" sz="1600" dirty="0"/>
                    </a:p>
                  </a:txBody>
                  <a:tcPr/>
                </a:tc>
                <a:tc>
                  <a:txBody>
                    <a:bodyPr/>
                    <a:lstStyle/>
                    <a:p>
                      <a:endParaRPr lang="en-IN" sz="1600" dirty="0"/>
                    </a:p>
                  </a:txBody>
                  <a:tcPr/>
                </a:tc>
              </a:tr>
              <a:tr h="320266">
                <a:tc>
                  <a:txBody>
                    <a:bodyPr/>
                    <a:lstStyle/>
                    <a:p>
                      <a:r>
                        <a:rPr lang="en-IN" sz="1600" dirty="0"/>
                        <a:t>Cabin</a:t>
                      </a:r>
                      <a:endParaRPr lang="en-IN" sz="1600" dirty="0"/>
                    </a:p>
                  </a:txBody>
                  <a:tcPr/>
                </a:tc>
                <a:tc>
                  <a:txBody>
                    <a:bodyPr/>
                    <a:lstStyle/>
                    <a:p>
                      <a:r>
                        <a:rPr lang="en-IN" sz="1600" dirty="0"/>
                        <a:t>Cabin Number</a:t>
                      </a:r>
                      <a:endParaRPr lang="en-IN" sz="1600" dirty="0"/>
                    </a:p>
                  </a:txBody>
                  <a:tcPr/>
                </a:tc>
                <a:tc>
                  <a:txBody>
                    <a:bodyPr/>
                    <a:lstStyle/>
                    <a:p>
                      <a:endParaRPr lang="en-IN" sz="1600" dirty="0"/>
                    </a:p>
                  </a:txBody>
                  <a:tcPr/>
                </a:tc>
              </a:tr>
              <a:tr h="560466">
                <a:tc>
                  <a:txBody>
                    <a:bodyPr/>
                    <a:lstStyle/>
                    <a:p>
                      <a:r>
                        <a:rPr lang="en-IN" sz="1600" dirty="0"/>
                        <a:t>Embarked</a:t>
                      </a:r>
                      <a:endParaRPr lang="en-IN" sz="1600" dirty="0"/>
                    </a:p>
                  </a:txBody>
                  <a:tcPr/>
                </a:tc>
                <a:tc>
                  <a:txBody>
                    <a:bodyPr/>
                    <a:lstStyle/>
                    <a:p>
                      <a:r>
                        <a:rPr lang="en-IN" sz="1600" dirty="0"/>
                        <a:t>Port of Embarkation</a:t>
                      </a:r>
                      <a:endParaRPr lang="en-IN" sz="1600" dirty="0"/>
                    </a:p>
                  </a:txBody>
                  <a:tcPr/>
                </a:tc>
                <a:tc>
                  <a:txBody>
                    <a:bodyPr/>
                    <a:lstStyle/>
                    <a:p>
                      <a:r>
                        <a:rPr lang="en-IN" sz="1600" dirty="0"/>
                        <a:t>C= Cherbourg, Q= Queenstown, S= Southampton</a:t>
                      </a:r>
                      <a:endParaRPr lang="en-IN" sz="1600" dirty="0"/>
                    </a:p>
                  </a:txBody>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Training Set</a:t>
            </a:r>
            <a:endParaRPr lang="en-IN" dirty="0"/>
          </a:p>
        </p:txBody>
      </p:sp>
      <p:pic>
        <p:nvPicPr>
          <p:cNvPr id="4" name="Content Placeholder 3"/>
          <p:cNvPicPr>
            <a:picLocks noGrp="1" noChangeAspect="1"/>
          </p:cNvPicPr>
          <p:nvPr>
            <p:ph idx="1"/>
          </p:nvPr>
        </p:nvPicPr>
        <p:blipFill rotWithShape="1">
          <a:blip r:embed="rId1"/>
          <a:srcRect l="27257" t="12636" r="50779" b="65116"/>
          <a:stretch>
            <a:fillRect/>
          </a:stretch>
        </p:blipFill>
        <p:spPr>
          <a:xfrm>
            <a:off x="1097279" y="2148395"/>
            <a:ext cx="3942595" cy="3844032"/>
          </a:xfrm>
          <a:prstGeom prst="rect">
            <a:avLst/>
          </a:prstGeom>
        </p:spPr>
      </p:pic>
      <p:sp>
        <p:nvSpPr>
          <p:cNvPr id="7" name="TextBox 6"/>
          <p:cNvSpPr txBox="1"/>
          <p:nvPr/>
        </p:nvSpPr>
        <p:spPr>
          <a:xfrm>
            <a:off x="5335480" y="2148395"/>
            <a:ext cx="5086904" cy="2862322"/>
          </a:xfrm>
          <a:prstGeom prst="rect">
            <a:avLst/>
          </a:prstGeom>
          <a:noFill/>
        </p:spPr>
        <p:txBody>
          <a:bodyPr wrap="square" rtlCol="0">
            <a:spAutoFit/>
          </a:bodyPr>
          <a:lstStyle/>
          <a:p>
            <a:r>
              <a:rPr lang="en-IN" dirty="0"/>
              <a:t>The Training set has 891 examples and 11 features + the target variable(Survived).</a:t>
            </a:r>
            <a:endParaRPr lang="en-IN" dirty="0"/>
          </a:p>
          <a:p>
            <a:endParaRPr lang="en-IN" dirty="0"/>
          </a:p>
          <a:p>
            <a:pPr marL="285750" indent="-285750">
              <a:buFont typeface="Arial" panose="020B0604020202020204" pitchFamily="34" charset="0"/>
              <a:buChar char="•"/>
            </a:pPr>
            <a:r>
              <a:rPr lang="en-IN" dirty="0"/>
              <a:t>5 of them are int64 type.</a:t>
            </a:r>
            <a:endParaRPr lang="en-IN" dirty="0"/>
          </a:p>
          <a:p>
            <a:pPr marL="285750" indent="-285750">
              <a:buFont typeface="Arial" panose="020B0604020202020204" pitchFamily="34" charset="0"/>
              <a:buChar char="•"/>
            </a:pPr>
            <a:r>
              <a:rPr lang="en-IN" dirty="0"/>
              <a:t>5 of them are object type,</a:t>
            </a:r>
            <a:endParaRPr lang="en-IN" dirty="0"/>
          </a:p>
          <a:p>
            <a:pPr marL="285750" indent="-285750">
              <a:buFont typeface="Arial" panose="020B0604020202020204" pitchFamily="34" charset="0"/>
              <a:buChar char="•"/>
            </a:pPr>
            <a:r>
              <a:rPr lang="en-IN" dirty="0"/>
              <a:t>2 of them are float64 type</a:t>
            </a:r>
            <a:endParaRPr lang="en-IN" dirty="0"/>
          </a:p>
          <a:p>
            <a:pPr marL="285750" indent="-285750">
              <a:buFont typeface="Arial" panose="020B0604020202020204" pitchFamily="34" charset="0"/>
              <a:buChar char="•"/>
            </a:pPr>
            <a:endParaRPr lang="en-IN" dirty="0"/>
          </a:p>
          <a:p>
            <a:r>
              <a:rPr lang="en-IN" dirty="0"/>
              <a:t>We would have to change the object features into numeric value to get a viable result from the machine learning algorithm.</a:t>
            </a: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Training Set</a:t>
            </a:r>
            <a:endParaRPr lang="en-IN" dirty="0"/>
          </a:p>
        </p:txBody>
      </p:sp>
      <p:pic>
        <p:nvPicPr>
          <p:cNvPr id="4" name="Content Placeholder 3"/>
          <p:cNvPicPr>
            <a:picLocks noGrp="1" noChangeAspect="1"/>
          </p:cNvPicPr>
          <p:nvPr>
            <p:ph idx="1"/>
          </p:nvPr>
        </p:nvPicPr>
        <p:blipFill rotWithShape="1">
          <a:blip r:embed="rId1"/>
          <a:srcRect l="22037" r="24676" b="80282"/>
          <a:stretch>
            <a:fillRect/>
          </a:stretch>
        </p:blipFill>
        <p:spPr>
          <a:xfrm>
            <a:off x="1097280" y="1912890"/>
            <a:ext cx="10058400" cy="2845541"/>
          </a:xfrm>
          <a:prstGeom prst="rect">
            <a:avLst/>
          </a:prstGeom>
        </p:spPr>
      </p:pic>
      <p:sp>
        <p:nvSpPr>
          <p:cNvPr id="5" name="TextBox 4"/>
          <p:cNvSpPr txBox="1"/>
          <p:nvPr/>
        </p:nvSpPr>
        <p:spPr>
          <a:xfrm>
            <a:off x="843379" y="4758431"/>
            <a:ext cx="11034943" cy="646331"/>
          </a:xfrm>
          <a:prstGeom prst="rect">
            <a:avLst/>
          </a:prstGeom>
          <a:noFill/>
        </p:spPr>
        <p:txBody>
          <a:bodyPr wrap="square" rtlCol="0">
            <a:spAutoFit/>
          </a:bodyPr>
          <a:lstStyle/>
          <a:p>
            <a:r>
              <a:rPr lang="en-IN" dirty="0"/>
              <a:t>We can see that the range of the features differs a lot, we’ll have to convert them into same scale. We can also see that there are features with missing values(</a:t>
            </a:r>
            <a:r>
              <a:rPr lang="en-IN" dirty="0" err="1"/>
              <a:t>NaN</a:t>
            </a:r>
            <a:r>
              <a:rPr lang="en-IN" dirty="0"/>
              <a:t>: Not a Number), well have to deal with those values.</a:t>
            </a: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Missing Values</a:t>
            </a:r>
            <a:endParaRPr lang="en-IN" dirty="0"/>
          </a:p>
        </p:txBody>
      </p:sp>
      <p:pic>
        <p:nvPicPr>
          <p:cNvPr id="4" name="Content Placeholder 3"/>
          <p:cNvPicPr>
            <a:picLocks noGrp="1" noChangeAspect="1"/>
          </p:cNvPicPr>
          <p:nvPr>
            <p:ph idx="1"/>
          </p:nvPr>
        </p:nvPicPr>
        <p:blipFill rotWithShape="1">
          <a:blip r:embed="rId1"/>
          <a:srcRect l="22030" r="63122" b="76064"/>
          <a:stretch>
            <a:fillRect/>
          </a:stretch>
        </p:blipFill>
        <p:spPr>
          <a:xfrm>
            <a:off x="1097281" y="1957280"/>
            <a:ext cx="2728996" cy="4234181"/>
          </a:xfrm>
          <a:prstGeom prst="rect">
            <a:avLst/>
          </a:prstGeom>
        </p:spPr>
      </p:pic>
      <p:sp>
        <p:nvSpPr>
          <p:cNvPr id="5" name="TextBox 4"/>
          <p:cNvSpPr txBox="1"/>
          <p:nvPr/>
        </p:nvSpPr>
        <p:spPr>
          <a:xfrm>
            <a:off x="5166804" y="2192785"/>
            <a:ext cx="4536489" cy="1754326"/>
          </a:xfrm>
          <a:prstGeom prst="rect">
            <a:avLst/>
          </a:prstGeom>
          <a:noFill/>
        </p:spPr>
        <p:txBody>
          <a:bodyPr wrap="square" rtlCol="0">
            <a:spAutoFit/>
          </a:bodyPr>
          <a:lstStyle/>
          <a:p>
            <a:r>
              <a:rPr lang="en-IN" dirty="0"/>
              <a:t>Embarked feature has only two missing values, so it would be easy to handle, but Cabin and Age features are certainly going to be complicated to handle, with 19.87 % missing data in age and 77.10% missing data in Cabin.</a:t>
            </a: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 Analysis: </a:t>
            </a:r>
            <a:r>
              <a:rPr lang="en-IN" dirty="0" err="1"/>
              <a:t>PassengerId</a:t>
            </a:r>
            <a:endParaRPr lang="en-IN" dirty="0"/>
          </a:p>
        </p:txBody>
      </p:sp>
      <p:pic>
        <p:nvPicPr>
          <p:cNvPr id="4" name="Content Placeholder 3"/>
          <p:cNvPicPr>
            <a:picLocks noGrp="1" noChangeAspect="1"/>
          </p:cNvPicPr>
          <p:nvPr>
            <p:ph idx="1"/>
          </p:nvPr>
        </p:nvPicPr>
        <p:blipFill rotWithShape="1">
          <a:blip r:embed="rId1"/>
          <a:srcRect l="23824" t="66222" r="34" b="26885"/>
          <a:stretch>
            <a:fillRect/>
          </a:stretch>
        </p:blipFill>
        <p:spPr>
          <a:xfrm>
            <a:off x="1097280" y="1978245"/>
            <a:ext cx="10053995" cy="1450756"/>
          </a:xfrm>
          <a:prstGeom prst="rect">
            <a:avLst/>
          </a:prstGeom>
        </p:spPr>
      </p:pic>
      <p:sp>
        <p:nvSpPr>
          <p:cNvPr id="5" name="TextBox 4"/>
          <p:cNvSpPr txBox="1"/>
          <p:nvPr/>
        </p:nvSpPr>
        <p:spPr>
          <a:xfrm>
            <a:off x="1097280" y="3999391"/>
            <a:ext cx="9979423" cy="923330"/>
          </a:xfrm>
          <a:prstGeom prst="rect">
            <a:avLst/>
          </a:prstGeom>
          <a:noFill/>
        </p:spPr>
        <p:txBody>
          <a:bodyPr wrap="square" rtlCol="0">
            <a:spAutoFit/>
          </a:bodyPr>
          <a:lstStyle/>
          <a:p>
            <a:r>
              <a:rPr lang="en-IN" dirty="0" err="1"/>
              <a:t>PassengerId</a:t>
            </a:r>
            <a:r>
              <a:rPr lang="en-IN" dirty="0"/>
              <a:t> has 891 unique values, which is same as the number of total values, so it is understandable that this feature would amount to nothing for prediction of Survival. So we would just remove this from our data.</a:t>
            </a:r>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 Analysis: </a:t>
            </a:r>
            <a:r>
              <a:rPr lang="en-IN" dirty="0" err="1"/>
              <a:t>Pclass</a:t>
            </a:r>
            <a:endParaRPr lang="en-IN" dirty="0"/>
          </a:p>
        </p:txBody>
      </p:sp>
      <p:pic>
        <p:nvPicPr>
          <p:cNvPr id="8" name="Content Placeholder 7"/>
          <p:cNvPicPr>
            <a:picLocks noGrp="1" noChangeAspect="1"/>
          </p:cNvPicPr>
          <p:nvPr>
            <p:ph idx="1"/>
          </p:nvPr>
        </p:nvPicPr>
        <p:blipFill>
          <a:blip r:embed="rId1"/>
          <a:stretch>
            <a:fillRect/>
          </a:stretch>
        </p:blipFill>
        <p:spPr>
          <a:xfrm>
            <a:off x="5475746" y="1937836"/>
            <a:ext cx="5679934" cy="3855292"/>
          </a:xfrm>
        </p:spPr>
      </p:pic>
      <p:sp>
        <p:nvSpPr>
          <p:cNvPr id="9" name="TextBox 8"/>
          <p:cNvSpPr txBox="1"/>
          <p:nvPr/>
        </p:nvSpPr>
        <p:spPr>
          <a:xfrm>
            <a:off x="1097280" y="2095130"/>
            <a:ext cx="4378466" cy="3139321"/>
          </a:xfrm>
          <a:prstGeom prst="rect">
            <a:avLst/>
          </a:prstGeom>
          <a:noFill/>
        </p:spPr>
        <p:txBody>
          <a:bodyPr wrap="square" rtlCol="0">
            <a:spAutoFit/>
          </a:bodyPr>
          <a:lstStyle/>
          <a:p>
            <a:r>
              <a:rPr lang="en-IN" dirty="0"/>
              <a:t>Here, when we compare </a:t>
            </a:r>
            <a:r>
              <a:rPr lang="en-IN" dirty="0" err="1"/>
              <a:t>Pclass</a:t>
            </a:r>
            <a:r>
              <a:rPr lang="en-IN" dirty="0"/>
              <a:t> with survival, it is evident that people who were in first class had higher chance of survival than people in third class.</a:t>
            </a:r>
            <a:endParaRPr lang="en-IN" dirty="0"/>
          </a:p>
          <a:p>
            <a:endParaRPr lang="en-IN" dirty="0"/>
          </a:p>
          <a:p>
            <a:r>
              <a:rPr lang="en-IN" dirty="0"/>
              <a:t>Also this depicts the socio-economic status of passengers, as passengers who were in first class belonged to higher socio-economic background and passengers who belonged to third class belong to lower socio-economic background.</a:t>
            </a:r>
            <a:endParaRPr lang="en-IN" dirty="0"/>
          </a:p>
        </p:txBody>
      </p:sp>
    </p:spTree>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docProps/app.xml><?xml version="1.0" encoding="utf-8"?>
<Properties xmlns="http://schemas.openxmlformats.org/officeDocument/2006/extended-properties" xmlns:vt="http://schemas.openxmlformats.org/officeDocument/2006/docPropsVTypes">
  <Template>{67211EB6-D1DB-4F6D-B120-B4157C506C21}tf22712842</Template>
  <TotalTime>0</TotalTime>
  <Words>7974</Words>
  <Application>WPS Presentation</Application>
  <PresentationFormat>Widescreen</PresentationFormat>
  <Paragraphs>201</Paragraphs>
  <Slides>22</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22</vt:i4>
      </vt:variant>
    </vt:vector>
  </HeadingPairs>
  <TitlesOfParts>
    <vt:vector size="32" baseType="lpstr">
      <vt:lpstr>Arial</vt:lpstr>
      <vt:lpstr>SimSun</vt:lpstr>
      <vt:lpstr>Wingdings</vt:lpstr>
      <vt:lpstr>Calibri</vt:lpstr>
      <vt:lpstr>Franklin Gothic Book</vt:lpstr>
      <vt:lpstr>Bookman Old Style</vt:lpstr>
      <vt:lpstr>Microsoft YaHei</vt:lpstr>
      <vt:lpstr>Arial Unicode MS</vt:lpstr>
      <vt:lpstr>Franklin Gothic Book</vt:lpstr>
      <vt:lpstr>1_RetrospectVTI</vt:lpstr>
      <vt:lpstr>RMS Titanic: Learning from a disaster</vt:lpstr>
      <vt:lpstr>RMS Titanic</vt:lpstr>
      <vt:lpstr>Libraries Used</vt:lpstr>
      <vt:lpstr>Data Dictionary</vt:lpstr>
      <vt:lpstr>Training Set</vt:lpstr>
      <vt:lpstr>Training Set</vt:lpstr>
      <vt:lpstr>Missing Values</vt:lpstr>
      <vt:lpstr>Data Analysis: PassengerId</vt:lpstr>
      <vt:lpstr>Data Analysis: Pclass</vt:lpstr>
      <vt:lpstr>Data Analysis: Pclass</vt:lpstr>
      <vt:lpstr>Data Analysis: Age and Sex</vt:lpstr>
      <vt:lpstr>Data Analysis: SibSp and Parch</vt:lpstr>
      <vt:lpstr>Data Analysis: Ticket and Cabin</vt:lpstr>
      <vt:lpstr>Data Analysis: Fare and Pclass</vt:lpstr>
      <vt:lpstr>Data Analysis: Embarked, Pclass and Sex</vt:lpstr>
      <vt:lpstr>Data Analysis: Name and Cabin</vt:lpstr>
      <vt:lpstr>Data Processing: Missing values</vt:lpstr>
      <vt:lpstr>Data Processing: Missing Values</vt:lpstr>
      <vt:lpstr>Data Processing: Creating Categories</vt:lpstr>
      <vt:lpstr>Training Different Machine Learning Models</vt:lpstr>
      <vt:lpstr>Feature Importance</vt:lpstr>
      <vt:lpstr>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KIIT</cp:lastModifiedBy>
  <cp:revision>2</cp:revision>
  <dcterms:created xsi:type="dcterms:W3CDTF">2020-06-21T09:42:00Z</dcterms:created>
  <dcterms:modified xsi:type="dcterms:W3CDTF">2020-07-01T15:37:45Z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KSOProductBuildVer">
    <vt:lpwstr>1033-11.2.0.9431</vt:lpwstr>
  </property>
</Properties>
</file>